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64" r:id="rId3"/>
    <p:sldId id="265" r:id="rId4"/>
    <p:sldId id="266" r:id="rId5"/>
    <p:sldId id="256" r:id="rId6"/>
    <p:sldId id="262" r:id="rId7"/>
    <p:sldId id="257" r:id="rId8"/>
    <p:sldId id="258" r:id="rId9"/>
    <p:sldId id="260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21A8AEA1-13D8-BD21-1F1E-FF3FEB89E0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EB208C0-6F9D-0996-DAB3-B2DF7589684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C722C010-7A64-5DE0-DE4C-74764CCD8B9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2D164D35-D097-D504-EB68-7FA79CA79B3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8BA6A3-EFEF-4E68-8296-D00879E599C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F4682EC-EBDB-47E1-A939-8E959E8B6B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2C74B33-3C99-62EB-D3AD-777F94C219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4D8EE311-BC84-3E61-F0D8-8CB8D1EDCEC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B037F261-9C40-2FE8-731D-4FBD57DD84E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CB298544-94D8-FF7A-D2AF-A4F3F67BF49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F447E87D-9FDD-3D58-A6C3-2065964D0B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D73DC8-4525-4D11-9C21-D85AA92294D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CA0F5CA-4D67-47EE-8E7D-18D5141FDD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6469A-B2EC-4713-B1D1-4EA9C47D5B5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8F3E5808-C119-6C3F-DB41-F6B25621814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52163E0-4409-FA91-B267-7CC134BDAC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1D5B99E-6945-B3FE-04BD-72488E564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299B16-D6E4-479D-A234-4D1E53C21AA8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41C1A085-B6AE-6A22-2393-F284A5584B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058BE3D-E7B9-7BCA-9D96-F056071E96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8EEDBF5-B242-9317-E6DF-D224F1E523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18183-FC6C-445B-B818-C54AD285647F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4A26192-A07B-21BB-8DC4-C52A5D29BBA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4DC2D56-13FC-6A60-2FD4-339F01C8A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D4DA36-1415-BEED-FAD1-C7A66FC5D8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823504-51CB-40B9-ACFC-E8A81700404B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CBEFD18-FCA4-F4DA-0524-DF0C07274D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DDFBEFC-8F3F-59BC-6740-EAD53D8A73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BFA7AA-6DB2-9387-7E84-5EF58A206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29964-1AFB-4E3E-AF03-A52AF63B50C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6F8E34E-12C4-63CF-373D-E20B3093284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DE3F3B5B-37A8-FD0A-BFFB-7CF944AB7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03ACA90-F502-977D-7F16-7206BADF01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328C34-462F-4845-B26F-3EB5C1FD45F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D21E3A19-BD7A-6461-7B65-204411CC835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C34166AD-5BD3-C492-2482-0583BF1E30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D69A269-8A7C-E823-5356-119628F19C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1E48-1A02-4DB7-BD9F-57370B1642BE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144C41D0-74D5-F995-0BDF-C4297F93E78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3B9E13F-D38B-956F-85D1-BD53B1712B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FE1076-B7BA-61BE-C199-E338241E14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D6635-1D2D-476D-A837-EF609204D11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D9349601-6FF9-8DD6-954D-B1DA6BD3A2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C0C3C4D3-06FF-4636-D47A-0DE253470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7DBA12C-4522-7257-83B9-44A86F8A27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B0B50D-4CA8-437F-9815-3B306D768290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8A046F9D-EDAB-B81A-03BA-980742A1197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3A07CA1-0AE3-646D-A3ED-0D0E557AA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2DFD9BF-6347-3E9E-EF54-6789F115E9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44D199-7C90-4216-A00C-85B48CEBB3B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6F59777A-0ADA-D474-B923-451B316FA55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4FA06F6-CDE1-2A15-4A7C-1C660C426D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40294-D6B4-7EC6-6D0F-5A67E904E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84977-BF67-FCD3-A36A-B548D9855D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837F1-2555-CFB3-DB5D-CA1F299FA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C4C27-0743-28FB-360E-F2BE3709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B5C79-474D-6748-5856-741F29CC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F6CEE-DCA0-4FD8-97F5-D82DE49639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372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8203A-976E-00CD-6F4A-355329854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50941-F7C1-86B0-9B72-16E9FF53F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7BAB8-B782-1BD8-1FBB-D7A891BB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5EB77A-934C-E31A-801C-4F28EF6F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31E21-4701-ED1A-7D78-30C7BF39D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E3473-55C7-4865-9230-E17C150AF5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915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4A986-E6C4-6E56-FB97-929FBD5C2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ECAEE-2473-FDD6-96E3-E8148DC4A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C2936-86F2-E5E5-4E96-F0E186C2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4E0ED-A4F8-2D05-6FCC-5113D8A7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76CA5-D103-FDD6-C44C-EC23AA08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6135C-448F-46E4-8D2C-8FC03F974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516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181D4-CC8A-9C38-E3F2-2EC95E8C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82BE2-46AA-FF23-8C6A-01BC35E8AE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2912D-259F-9AE6-C528-0C6031CC9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26E4A-7380-2E97-C2C8-2C173723BB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C1FCD-529B-DB96-2C76-89835EE5A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D2188-792A-FA85-E258-64748182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E8A906-B732-4084-849D-E7ECA8A00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07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34CDC-B648-06EC-7811-AD8480E93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037DE-2B67-1E52-6632-1C3BB3B5D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A3317-CDF5-9F58-D400-6A1D58633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D2971-ED33-F5AB-3AD9-D51474AA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EDB89-CC8A-3E7C-E815-66BA726E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E86BD-7EB1-4537-BE29-EFE43BA330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249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9C3F7-FA30-C066-2747-4EDCD7B3B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74FE3-D1BC-51E8-26B6-75BB85BD4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84698-2CD9-58C0-A9D7-60ACD1A4D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538CE-95E6-E671-0071-42FD36C82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9B71D-06E0-5C05-1D5A-A057C6788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A5E98-D26F-4CA5-8AFB-0E8C5F2E8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127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C7831-1668-6CE8-B11B-973C13E6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8D361-3961-1405-4C0F-BC6CFF3A25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6DFF0-B36D-B371-74AD-9AD9482F8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90F26B-998B-6D7E-E49E-253C5E643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BD8A54-691F-32F1-753A-6B813556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DDA14-6915-7EC2-A3BC-EEE5B57E8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D544E-FC00-4C78-8BB0-C26DE899C3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26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F5BA-AF0D-6BE9-332B-6050BB7CC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3BB313-6F63-9378-39E1-49017E40E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089DB-5EF4-70CE-B29A-60F0C5F942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AC541B-3633-46CF-0C7D-44532203C4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7F335E-0EA3-A75F-6C24-0B732F91B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A4EF1B-1576-F85D-C184-34E8A836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54D57C-1686-8585-5A5B-AEA0643D9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0C57B-750C-071E-7969-0D3A3A13A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304B5-49F7-4C5E-8BBD-50B07E3736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17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50B02-D18C-E316-AB38-68BB1BDB1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CEB475-8593-424D-58FD-857B044AC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36BE77-5FDB-7464-B957-E86E252ED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AFD06-F39C-43FB-DEFD-E26FA8A52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41002-B493-4C42-9681-32F485F04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998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F5E4EC-7F68-CFCD-7455-65D5BE28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70F363-508E-37EF-9376-8E700740F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B2B24-C8F6-A5CB-8760-B326D5150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373E8-0AAD-4E1C-8DBA-604BB61E88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3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749D-6A62-AC84-A094-EE7B7B19F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D4648-D06B-FD32-0BDA-BC9D04527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C2A9E-1ACF-7B78-FED4-6EE581B2D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2B453D-68CF-6DB9-FEAF-801A4489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C95B4A-A215-A2DA-769D-AA02C7899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7A962-5B57-EE2D-032C-3D7D4F5BE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52E623-9351-40A9-910A-FDB953043E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899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6608-6897-861F-C935-6BCD57567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37744F-13D3-9BB7-ECB5-D9FB46136E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8BB06-BF32-8ED9-301A-9128ABBCD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3792-0100-A369-3C1D-5D8063592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7CEF9D-D0EA-170D-8D91-1E5B7715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966960-90B3-794A-A47B-787DF0A27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EC6E-2810-46E4-859B-FF261E7B0E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5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3B3B12-7CC9-6E2B-69E1-2A85B4A2C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B698C7-C57F-0B29-FCF3-CCF6D11629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1EBF06-EAA0-CFD9-4B4B-109AE9AD6C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8CE1AC-7400-9C00-53C1-5C40835B70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F74CEAB-9B5C-6FC9-770A-0F2CA48305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D58F60-5F8D-4917-B2DF-B8FAC12A014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38C71F3-2779-FED2-C484-649765B4155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GB" altLang="en-US" sz="4400">
                <a:solidFill>
                  <a:schemeClr val="bg1"/>
                </a:solidFill>
              </a:rPr>
              <a:t>Elements make compounds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BCEC782-955C-25C7-9E99-8F43E674CD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solidFill>
                  <a:schemeClr val="bg1"/>
                </a:solidFill>
              </a:rPr>
              <a:t>Substances</a:t>
            </a:r>
          </a:p>
          <a:p>
            <a:endParaRPr lang="en-GB" altLang="en-US" sz="3200">
              <a:solidFill>
                <a:schemeClr val="bg1"/>
              </a:solidFill>
            </a:endParaRPr>
          </a:p>
          <a:p>
            <a:r>
              <a:rPr lang="en-GB" altLang="en-US" sz="3200">
                <a:solidFill>
                  <a:schemeClr val="bg1"/>
                </a:solidFill>
              </a:rPr>
              <a:t>Miss Doig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A011B7A7-A257-8048-FD5B-81E135651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886075"/>
            <a:ext cx="792003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400"/>
              <a:t>This powerpoint was kindly donated to </a:t>
            </a:r>
            <a:r>
              <a:rPr lang="en-GB" altLang="en-US" sz="2400">
                <a:hlinkClick r:id="rId3"/>
              </a:rPr>
              <a:t>www.worldofteaching.com</a:t>
            </a:r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endParaRPr lang="en-GB" altLang="en-US" sz="2400"/>
          </a:p>
          <a:p>
            <a:r>
              <a:rPr lang="en-GB" altLang="en-US" sz="2400">
                <a:hlinkClick r:id="rId3"/>
              </a:rPr>
              <a:t>http://www.worldofteaching.com</a:t>
            </a:r>
            <a:r>
              <a:rPr lang="en-GB" altLang="en-US" sz="2400"/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0F1F203-F242-1596-AF9D-B4A6F0D64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Explosive experiment </a:t>
            </a: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6CF9C41F-17AC-9980-08C5-985A97A5A3A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Goggles, bench mat, tongs, bunsen, lighter and magnesium.</a:t>
            </a:r>
          </a:p>
          <a:p>
            <a:endParaRPr lang="en-GB" altLang="en-US">
              <a:solidFill>
                <a:schemeClr val="bg1"/>
              </a:solidFill>
            </a:endParaRPr>
          </a:p>
          <a:p>
            <a:r>
              <a:rPr lang="en-GB" altLang="en-US">
                <a:solidFill>
                  <a:schemeClr val="bg1"/>
                </a:solidFill>
              </a:rPr>
              <a:t>CAREFULLY put magnesium in flame.</a:t>
            </a:r>
            <a:endParaRPr lang="en-GB" altLang="en-US"/>
          </a:p>
        </p:txBody>
      </p:sp>
      <p:pic>
        <p:nvPicPr>
          <p:cNvPr id="14343" name="Picture 7">
            <a:extLst>
              <a:ext uri="{FF2B5EF4-FFF2-40B4-BE49-F238E27FC236}">
                <a16:creationId xmlns:a16="http://schemas.microsoft.com/office/drawing/2014/main" id="{5B4099BE-7C24-D39D-21F7-C291149862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8862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>
            <a:extLst>
              <a:ext uri="{FF2B5EF4-FFF2-40B4-BE49-F238E27FC236}">
                <a16:creationId xmlns:a16="http://schemas.microsoft.com/office/drawing/2014/main" id="{2FCA0E47-BFA5-3202-7A74-B49E6210C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3000"/>
            <a:ext cx="7772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What energy is being released?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 altLang="en-US" sz="2400">
                <a:solidFill>
                  <a:schemeClr val="folHlink"/>
                </a:solidFill>
              </a:rPr>
              <a:t>When magnesium is burned, energy is released as light.</a:t>
            </a:r>
          </a:p>
          <a:p>
            <a:pPr>
              <a:spcBef>
                <a:spcPct val="50000"/>
              </a:spcBef>
            </a:pPr>
            <a:endParaRPr lang="en-GB" altLang="en-US" sz="240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Is there a new substance being formed?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GB" altLang="en-US" sz="2400">
                <a:solidFill>
                  <a:schemeClr val="folHlink"/>
                </a:solidFill>
              </a:rPr>
              <a:t>A new substance forms, it is white.</a:t>
            </a:r>
          </a:p>
          <a:p>
            <a:pPr>
              <a:spcBef>
                <a:spcPct val="50000"/>
              </a:spcBef>
            </a:pPr>
            <a:endParaRPr lang="en-GB" altLang="en-US" sz="2400">
              <a:solidFill>
                <a:schemeClr val="folHlink"/>
              </a:solidFill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2400">
                <a:solidFill>
                  <a:schemeClr val="bg1"/>
                </a:solidFill>
              </a:rPr>
              <a:t>Is this new substance lighter or heavier?</a:t>
            </a:r>
          </a:p>
          <a:p>
            <a:pPr>
              <a:spcBef>
                <a:spcPct val="50000"/>
              </a:spcBef>
            </a:pPr>
            <a:r>
              <a:rPr lang="en-GB" altLang="en-US" sz="2400">
                <a:solidFill>
                  <a:schemeClr val="folHlink"/>
                </a:solidFill>
              </a:rPr>
              <a:t>-This new substance is heavier as there are two different elements in the substance, they are magnesium and oxygen.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1CC5C44B-C095-C8FB-1D80-80CFEA9EF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860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3600">
                <a:solidFill>
                  <a:schemeClr val="folHlink"/>
                </a:solidFill>
              </a:rPr>
              <a:t>Making a compound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4E3A6AA-E967-EB2E-BC9A-B5F8284058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chemeClr val="bg1"/>
                </a:solidFill>
              </a:rPr>
              <a:t>Elements make compounds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7A66B59-4A45-715C-BFF0-4DEDA6603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solidFill>
                  <a:schemeClr val="folHlink"/>
                </a:solidFill>
              </a:rPr>
              <a:t>When elements join to make a compound, energy is released and a new substance is formed.</a:t>
            </a:r>
          </a:p>
          <a:p>
            <a:r>
              <a:rPr lang="en-GB" altLang="en-US">
                <a:solidFill>
                  <a:schemeClr val="folHlink"/>
                </a:solidFill>
              </a:rPr>
              <a:t>A word which means ‘energy released’ is </a:t>
            </a:r>
            <a:r>
              <a:rPr lang="en-GB" altLang="en-US" b="1">
                <a:solidFill>
                  <a:schemeClr val="folHlink"/>
                </a:solidFill>
              </a:rPr>
              <a:t>exothermic</a:t>
            </a:r>
            <a:r>
              <a:rPr lang="en-GB" altLang="en-US">
                <a:solidFill>
                  <a:schemeClr val="folHlink"/>
                </a:solidFill>
              </a:rPr>
              <a:t>.</a:t>
            </a:r>
          </a:p>
          <a:p>
            <a:endParaRPr lang="en-GB" altLang="en-US">
              <a:solidFill>
                <a:schemeClr val="folHlink"/>
              </a:solidFill>
            </a:endParaRPr>
          </a:p>
          <a:p>
            <a:endParaRPr lang="en-GB" altLang="en-US">
              <a:solidFill>
                <a:schemeClr val="bg1"/>
              </a:solidFill>
            </a:endParaRPr>
          </a:p>
          <a:p>
            <a:r>
              <a:rPr lang="en-GB" altLang="en-US">
                <a:solidFill>
                  <a:schemeClr val="bg1"/>
                </a:solidFill>
              </a:rPr>
              <a:t>What do you think </a:t>
            </a:r>
            <a:r>
              <a:rPr lang="en-GB" altLang="en-US" b="1">
                <a:solidFill>
                  <a:schemeClr val="bg1"/>
                </a:solidFill>
              </a:rPr>
              <a:t>endothermic</a:t>
            </a:r>
            <a:r>
              <a:rPr lang="en-GB" altLang="en-US">
                <a:solidFill>
                  <a:schemeClr val="bg1"/>
                </a:solidFill>
              </a:rPr>
              <a:t> means?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D81CF25-54A0-CDE7-0728-A577A6CE24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400">
                <a:solidFill>
                  <a:schemeClr val="bg1"/>
                </a:solidFill>
              </a:rPr>
              <a:t>Naming Compounds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262A8586-B0EC-CC79-B921-48261670E3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solidFill>
                  <a:schemeClr val="bg1"/>
                </a:solidFill>
              </a:rPr>
              <a:t>Substances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23B6D32-EE3D-444F-103D-E7D0C66A96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solidFill>
                  <a:schemeClr val="bg1"/>
                </a:solidFill>
              </a:rPr>
              <a:t>Elements and symbols that you should know: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30C91C7B-CF20-7B5A-751F-08BA7B6C46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7239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GB" altLang="en-US" sz="3200" b="1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1CEB2AC8-69ED-98CF-5677-753BFD7B6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133600"/>
            <a:ext cx="274320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Hydrogen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Helium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Lithium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Beryllium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Boron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Carbon</a:t>
            </a:r>
          </a:p>
          <a:p>
            <a:pPr>
              <a:spcBef>
                <a:spcPct val="50000"/>
              </a:spcBef>
              <a:buFontTx/>
              <a:buAutoNum type="arabicParenR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Nitrogen</a:t>
            </a:r>
          </a:p>
        </p:txBody>
      </p:sp>
      <p:sp>
        <p:nvSpPr>
          <p:cNvPr id="8197" name="Text Box 5">
            <a:extLst>
              <a:ext uri="{FF2B5EF4-FFF2-40B4-BE49-F238E27FC236}">
                <a16:creationId xmlns:a16="http://schemas.microsoft.com/office/drawing/2014/main" id="{3354392F-355E-C6AD-CBC7-83469DF5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057400"/>
            <a:ext cx="274320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Oxygen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Fluorine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Neon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Magnesium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Aluminium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Silicon</a:t>
            </a:r>
          </a:p>
          <a:p>
            <a:pPr>
              <a:spcBef>
                <a:spcPct val="50000"/>
              </a:spcBef>
              <a:buFontTx/>
              <a:buAutoNum type="arabicParenR" startAt="8"/>
            </a:pPr>
            <a:r>
              <a:rPr lang="en-GB" altLang="en-US" sz="2800" i="1">
                <a:solidFill>
                  <a:schemeClr val="bg1"/>
                </a:solidFill>
                <a:latin typeface="Comic Sans MS" panose="030F0702030302020204" pitchFamily="66" charset="0"/>
              </a:rPr>
              <a:t>Phosphorus</a:t>
            </a: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B1577876-66BE-DF80-6555-9A849EEE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133600"/>
            <a:ext cx="68580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H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He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Li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Be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B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C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N</a:t>
            </a:r>
          </a:p>
        </p:txBody>
      </p:sp>
      <p:sp>
        <p:nvSpPr>
          <p:cNvPr id="8199" name="Text Box 7">
            <a:extLst>
              <a:ext uri="{FF2B5EF4-FFF2-40B4-BE49-F238E27FC236}">
                <a16:creationId xmlns:a16="http://schemas.microsoft.com/office/drawing/2014/main" id="{819F0786-C5E5-AE46-4C8F-D64DD057B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057400"/>
            <a:ext cx="914400" cy="436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O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F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Ne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Mg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Al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Si</a:t>
            </a:r>
          </a:p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FF6600"/>
                </a:solidFill>
                <a:latin typeface="Comic Sans MS" panose="030F0702030302020204" pitchFamily="66" charset="0"/>
              </a:rPr>
              <a:t>P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7F5C73E3-5CA2-C5E3-CDD9-DE0D074F9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8153400" cy="1625600"/>
          </a:xfrm>
          <a:prstGeom prst="rect">
            <a:avLst/>
          </a:prstGeom>
          <a:noFill/>
          <a:ln w="38100">
            <a:solidFill>
              <a:srgbClr val="FF00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If two identical elements combine then the name doesn’t change.</a:t>
            </a:r>
          </a:p>
          <a:p>
            <a:pPr algn="ctr">
              <a:spcBef>
                <a:spcPct val="50000"/>
              </a:spcBef>
            </a:pP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.e.g. oxygen + oxygen </a:t>
            </a:r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oxygen</a:t>
            </a:r>
            <a:endParaRPr lang="en-GB" altLang="en-US" sz="280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3076" name="Group 4">
            <a:extLst>
              <a:ext uri="{FF2B5EF4-FFF2-40B4-BE49-F238E27FC236}">
                <a16:creationId xmlns:a16="http://schemas.microsoft.com/office/drawing/2014/main" id="{428F43FA-A5E7-CF2C-54B3-267321D03BD7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133600"/>
            <a:ext cx="8229600" cy="3084513"/>
            <a:chOff x="336" y="1387"/>
            <a:chExt cx="5184" cy="1943"/>
          </a:xfrm>
        </p:grpSpPr>
        <p:sp>
          <p:nvSpPr>
            <p:cNvPr id="3077" name="Text Box 5">
              <a:extLst>
                <a:ext uri="{FF2B5EF4-FFF2-40B4-BE49-F238E27FC236}">
                  <a16:creationId xmlns:a16="http://schemas.microsoft.com/office/drawing/2014/main" id="{08F7958F-BBDC-59B0-D004-E0CEC7380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1387"/>
              <a:ext cx="5184" cy="19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altLang="en-US" sz="2800">
                  <a:solidFill>
                    <a:schemeClr val="bg1"/>
                  </a:solidFill>
                  <a:latin typeface="Comic Sans MS" panose="030F0702030302020204" pitchFamily="66" charset="0"/>
                </a:rPr>
                <a:t>This happens with the following elements: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800">
                  <a:solidFill>
                    <a:schemeClr val="bg1"/>
                  </a:solidFill>
                  <a:latin typeface="Comic Sans MS" panose="030F0702030302020204" pitchFamily="66" charset="0"/>
                </a:rPr>
                <a:t>H</a:t>
              </a:r>
              <a:r>
                <a:rPr lang="en-GB" altLang="en-US" sz="28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800">
                  <a:solidFill>
                    <a:schemeClr val="bg1"/>
                  </a:solidFill>
                  <a:latin typeface="Comic Sans MS" panose="030F0702030302020204" pitchFamily="66" charset="0"/>
                </a:rPr>
                <a:t>N</a:t>
              </a:r>
              <a:r>
                <a:rPr lang="en-GB" altLang="en-US" sz="28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800">
                  <a:solidFill>
                    <a:schemeClr val="bg1"/>
                  </a:solidFill>
                  <a:latin typeface="Comic Sans MS" panose="030F0702030302020204" pitchFamily="66" charset="0"/>
                </a:rPr>
                <a:t>O</a:t>
              </a:r>
              <a:r>
                <a:rPr lang="en-GB" altLang="en-US" sz="2800" baseline="-25000">
                  <a:solidFill>
                    <a:schemeClr val="bg1"/>
                  </a:solidFill>
                  <a:latin typeface="Comic Sans MS" panose="030F0702030302020204" pitchFamily="66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endParaRPr lang="en-GB" altLang="en-US" sz="28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3078" name="Text Box 6">
              <a:extLst>
                <a:ext uri="{FF2B5EF4-FFF2-40B4-BE49-F238E27FC236}">
                  <a16:creationId xmlns:a16="http://schemas.microsoft.com/office/drawing/2014/main" id="{216E95DD-E86F-C62B-2DAD-6843F67576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6" y="2064"/>
              <a:ext cx="230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GB" altLang="en-US" sz="2400" baseline="-250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3079" name="Group 7">
            <a:extLst>
              <a:ext uri="{FF2B5EF4-FFF2-40B4-BE49-F238E27FC236}">
                <a16:creationId xmlns:a16="http://schemas.microsoft.com/office/drawing/2014/main" id="{0EE8ADC6-4BF7-0440-1942-4AC0F5A2280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876800"/>
            <a:ext cx="7620000" cy="1679575"/>
            <a:chOff x="336" y="3312"/>
            <a:chExt cx="4800" cy="1058"/>
          </a:xfrm>
        </p:grpSpPr>
        <p:sp>
          <p:nvSpPr>
            <p:cNvPr id="3080" name="Text Box 8">
              <a:extLst>
                <a:ext uri="{FF2B5EF4-FFF2-40B4-BE49-F238E27FC236}">
                  <a16:creationId xmlns:a16="http://schemas.microsoft.com/office/drawing/2014/main" id="{26ADBFC9-D106-9668-37A5-BFFA3C41EB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312"/>
              <a:ext cx="2928" cy="105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600">
                  <a:solidFill>
                    <a:schemeClr val="bg1"/>
                  </a:solidFill>
                  <a:latin typeface="Comic Sans MS" panose="030F0702030302020204" pitchFamily="66" charset="0"/>
                </a:rPr>
                <a:t>These elements always go around in pairs.  For example, hydrogen looks like this:</a:t>
              </a:r>
            </a:p>
          </p:txBody>
        </p:sp>
        <p:grpSp>
          <p:nvGrpSpPr>
            <p:cNvPr id="3081" name="Group 9">
              <a:extLst>
                <a:ext uri="{FF2B5EF4-FFF2-40B4-BE49-F238E27FC236}">
                  <a16:creationId xmlns:a16="http://schemas.microsoft.com/office/drawing/2014/main" id="{B3267C99-AFF6-B447-2320-F665542EF5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48" y="3456"/>
              <a:ext cx="1488" cy="480"/>
              <a:chOff x="3648" y="3456"/>
              <a:chExt cx="1488" cy="480"/>
            </a:xfrm>
          </p:grpSpPr>
          <p:sp>
            <p:nvSpPr>
              <p:cNvPr id="3082" name="Line 10">
                <a:extLst>
                  <a:ext uri="{FF2B5EF4-FFF2-40B4-BE49-F238E27FC236}">
                    <a16:creationId xmlns:a16="http://schemas.microsoft.com/office/drawing/2014/main" id="{3D0783CF-3C21-D50E-CB29-27FF05523A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3696"/>
                <a:ext cx="960" cy="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083" name="Oval 11">
                <a:extLst>
                  <a:ext uri="{FF2B5EF4-FFF2-40B4-BE49-F238E27FC236}">
                    <a16:creationId xmlns:a16="http://schemas.microsoft.com/office/drawing/2014/main" id="{064C86F1-FDAE-5DA0-2715-F08A10B09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48" y="3456"/>
                <a:ext cx="480" cy="480"/>
              </a:xfrm>
              <a:prstGeom prst="ellipse">
                <a:avLst/>
              </a:prstGeom>
              <a:gradFill rotWithShape="0">
                <a:gsLst>
                  <a:gs pos="0">
                    <a:srgbClr val="6666FF"/>
                  </a:gs>
                  <a:gs pos="100000">
                    <a:srgbClr val="66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" name="Oval 12">
                <a:extLst>
                  <a:ext uri="{FF2B5EF4-FFF2-40B4-BE49-F238E27FC236}">
                    <a16:creationId xmlns:a16="http://schemas.microsoft.com/office/drawing/2014/main" id="{246D3B24-4DA4-1F95-1663-01F052252E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3456"/>
                <a:ext cx="480" cy="480"/>
              </a:xfrm>
              <a:prstGeom prst="ellipse">
                <a:avLst/>
              </a:prstGeom>
              <a:gradFill rotWithShape="0">
                <a:gsLst>
                  <a:gs pos="0">
                    <a:srgbClr val="6666FF"/>
                  </a:gs>
                  <a:gs pos="100000">
                    <a:srgbClr val="6666FF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2" name="Group 6">
            <a:extLst>
              <a:ext uri="{FF2B5EF4-FFF2-40B4-BE49-F238E27FC236}">
                <a16:creationId xmlns:a16="http://schemas.microsoft.com/office/drawing/2014/main" id="{FCA7FF26-9497-76E8-2BD6-B9D32705D1B7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4191000"/>
            <a:ext cx="8229600" cy="1801813"/>
            <a:chOff x="240" y="2496"/>
            <a:chExt cx="5184" cy="1135"/>
          </a:xfrm>
        </p:grpSpPr>
        <p:sp>
          <p:nvSpPr>
            <p:cNvPr id="4103" name="Text Box 7">
              <a:extLst>
                <a:ext uri="{FF2B5EF4-FFF2-40B4-BE49-F238E27FC236}">
                  <a16:creationId xmlns:a16="http://schemas.microsoft.com/office/drawing/2014/main" id="{CE46DDCC-B7F2-49C0-704B-85C2C9BBED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2640" cy="1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800">
                  <a:solidFill>
                    <a:schemeClr val="bg1"/>
                  </a:solidFill>
                  <a:latin typeface="Comic Sans MS" panose="030F0702030302020204" pitchFamily="66" charset="0"/>
                </a:rPr>
                <a:t>Sodium + chlorine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endParaRPr lang="en-GB" altLang="en-US" sz="28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800">
                  <a:solidFill>
                    <a:schemeClr val="bg1"/>
                  </a:solidFill>
                  <a:latin typeface="Comic Sans MS" panose="030F0702030302020204" pitchFamily="66" charset="0"/>
                </a:rPr>
                <a:t>Magnesium + fluorine</a:t>
              </a:r>
            </a:p>
          </p:txBody>
        </p:sp>
        <p:sp>
          <p:nvSpPr>
            <p:cNvPr id="4104" name="Text Box 8">
              <a:extLst>
                <a:ext uri="{FF2B5EF4-FFF2-40B4-BE49-F238E27FC236}">
                  <a16:creationId xmlns:a16="http://schemas.microsoft.com/office/drawing/2014/main" id="{3EAC903B-BFA5-79CE-0FAE-0B0A3D66F2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96"/>
              <a:ext cx="15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GB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4106" name="Rectangle 10">
            <a:extLst>
              <a:ext uri="{FF2B5EF4-FFF2-40B4-BE49-F238E27FC236}">
                <a16:creationId xmlns:a16="http://schemas.microsoft.com/office/drawing/2014/main" id="{87707682-D219-5140-ABF9-463F2F866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066800"/>
            <a:ext cx="77724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When two elements join the name ends with ____ide</a:t>
            </a:r>
          </a:p>
          <a:p>
            <a:endParaRPr lang="en-GB" altLang="en-US" sz="280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altLang="en-US" sz="2800">
                <a:solidFill>
                  <a:schemeClr val="bg1"/>
                </a:solidFill>
                <a:latin typeface="Comic Sans MS" panose="030F0702030302020204" pitchFamily="66" charset="0"/>
              </a:rPr>
              <a:t>e.g. Magnesium + oxygen 		magnesium oxide</a:t>
            </a:r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48DE6D66-83C5-A8AA-159B-FDB329134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838200"/>
            <a:ext cx="7924800" cy="25908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8" name="Line 12">
            <a:extLst>
              <a:ext uri="{FF2B5EF4-FFF2-40B4-BE49-F238E27FC236}">
                <a16:creationId xmlns:a16="http://schemas.microsoft.com/office/drawing/2014/main" id="{2EF1C5FA-7B11-433F-4948-B4A2E7F83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2438400"/>
            <a:ext cx="9144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" name="Group 3">
            <a:extLst>
              <a:ext uri="{FF2B5EF4-FFF2-40B4-BE49-F238E27FC236}">
                <a16:creationId xmlns:a16="http://schemas.microsoft.com/office/drawing/2014/main" id="{1C1EC35B-2C1E-6384-BA6B-5744AEB069D3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609600"/>
            <a:ext cx="8153400" cy="1955800"/>
            <a:chOff x="336" y="672"/>
            <a:chExt cx="5136" cy="1232"/>
          </a:xfrm>
        </p:grpSpPr>
        <p:sp>
          <p:nvSpPr>
            <p:cNvPr id="6148" name="Text Box 4">
              <a:extLst>
                <a:ext uri="{FF2B5EF4-FFF2-40B4-BE49-F238E27FC236}">
                  <a16:creationId xmlns:a16="http://schemas.microsoft.com/office/drawing/2014/main" id="{63C13A90-85D5-F856-5221-9ADD6E649C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672"/>
              <a:ext cx="5136" cy="1232"/>
            </a:xfrm>
            <a:prstGeom prst="rect">
              <a:avLst/>
            </a:prstGeom>
            <a:noFill/>
            <a:ln w="38100">
              <a:solidFill>
                <a:srgbClr val="FF00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When three or more elements combine and one of them is oxygen the ending is _____ite or </a:t>
              </a:r>
              <a:r>
                <a:rPr lang="en-GB" altLang="en-US" sz="2400">
                  <a:solidFill>
                    <a:schemeClr val="bg1"/>
                  </a:solidFill>
                </a:rPr>
                <a:t>________</a:t>
              </a: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ate</a:t>
              </a:r>
            </a:p>
            <a:p>
              <a:pPr algn="ctr">
                <a:spcBef>
                  <a:spcPct val="50000"/>
                </a:spcBef>
              </a:pPr>
              <a:endParaRPr lang="en-GB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 algn="just">
                <a:spcBef>
                  <a:spcPct val="50000"/>
                </a:spcBef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e.g. Copper + sulphur + oxygen	            Copper sulphate</a:t>
              </a:r>
            </a:p>
          </p:txBody>
        </p:sp>
        <p:sp>
          <p:nvSpPr>
            <p:cNvPr id="6149" name="AutoShape 5">
              <a:extLst>
                <a:ext uri="{FF2B5EF4-FFF2-40B4-BE49-F238E27FC236}">
                  <a16:creationId xmlns:a16="http://schemas.microsoft.com/office/drawing/2014/main" id="{83EE8150-252F-012E-F302-4254CB3CD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1680"/>
              <a:ext cx="336" cy="96"/>
            </a:xfrm>
            <a:prstGeom prst="rightArrow">
              <a:avLst>
                <a:gd name="adj1" fmla="val 50000"/>
                <a:gd name="adj2" fmla="val 8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50" name="Group 6">
            <a:extLst>
              <a:ext uri="{FF2B5EF4-FFF2-40B4-BE49-F238E27FC236}">
                <a16:creationId xmlns:a16="http://schemas.microsoft.com/office/drawing/2014/main" id="{B178D7BB-7C64-D1E2-5DEE-29C0B12B8A56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124200"/>
            <a:ext cx="8229600" cy="2647950"/>
            <a:chOff x="240" y="2496"/>
            <a:chExt cx="5184" cy="1668"/>
          </a:xfrm>
        </p:grpSpPr>
        <p:sp>
          <p:nvSpPr>
            <p:cNvPr id="6151" name="Text Box 7">
              <a:extLst>
                <a:ext uri="{FF2B5EF4-FFF2-40B4-BE49-F238E27FC236}">
                  <a16:creationId xmlns:a16="http://schemas.microsoft.com/office/drawing/2014/main" id="{2184C2C7-E81D-1C1E-FBA2-011F105C1C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496"/>
              <a:ext cx="3360" cy="1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Calcium + carbon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endParaRPr lang="en-GB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Potassium + carbon + oxygen</a:t>
              </a: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endParaRPr lang="en-GB" altLang="en-US" sz="2400">
                <a:solidFill>
                  <a:schemeClr val="bg1"/>
                </a:solidFill>
                <a:latin typeface="Comic Sans MS" panose="030F0702030302020204" pitchFamily="66" charset="0"/>
              </a:endParaRPr>
            </a:p>
            <a:p>
              <a:pPr>
                <a:spcBef>
                  <a:spcPct val="50000"/>
                </a:spcBef>
                <a:buFontTx/>
                <a:buAutoNum type="arabicParenR"/>
              </a:pPr>
              <a:r>
                <a:rPr lang="en-GB" altLang="en-US" sz="2400">
                  <a:solidFill>
                    <a:schemeClr val="bg1"/>
                  </a:solidFill>
                  <a:latin typeface="Comic Sans MS" panose="030F0702030302020204" pitchFamily="66" charset="0"/>
                </a:rPr>
                <a:t>Sodium + sulphur + oxygen</a:t>
              </a:r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45F4234E-7B07-76CD-1685-864512642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2496"/>
              <a:ext cx="15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GB" altLang="en-US" sz="2400" baseline="-25000">
                <a:solidFill>
                  <a:schemeClr val="bg1"/>
                </a:solidFill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356</Words>
  <Application>Microsoft Office PowerPoint</Application>
  <PresentationFormat>On-screen Show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Comic Sans MS</vt:lpstr>
      <vt:lpstr>Times New Roman</vt:lpstr>
      <vt:lpstr>Wingdings</vt:lpstr>
      <vt:lpstr>Default Design</vt:lpstr>
      <vt:lpstr>Elements make compounds</vt:lpstr>
      <vt:lpstr>Explosive experiment </vt:lpstr>
      <vt:lpstr>PowerPoint Presentation</vt:lpstr>
      <vt:lpstr>Elements make compounds</vt:lpstr>
      <vt:lpstr>Naming Compounds</vt:lpstr>
      <vt:lpstr>Elements and symbols that you should know:</vt:lpstr>
      <vt:lpstr>PowerPoint Presentation</vt:lpstr>
      <vt:lpstr>PowerPoint Presentation</vt:lpstr>
      <vt:lpstr>PowerPoint Presentation</vt:lpstr>
      <vt:lpstr>PowerPoint Presentation</vt:lpstr>
    </vt:vector>
  </TitlesOfParts>
  <Company>SCNU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Naming Compounds cations and anions</dc:title>
  <dc:creator>CIC1</dc:creator>
  <cp:lastModifiedBy>Nayan GRIFFITHS</cp:lastModifiedBy>
  <cp:revision>13</cp:revision>
  <dcterms:created xsi:type="dcterms:W3CDTF">2005-08-17T21:29:18Z</dcterms:created>
  <dcterms:modified xsi:type="dcterms:W3CDTF">2023-05-23T22:00:06Z</dcterms:modified>
</cp:coreProperties>
</file>